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7" r:id="rId2"/>
    <p:sldId id="259" r:id="rId3"/>
    <p:sldId id="260" r:id="rId4"/>
    <p:sldId id="262" r:id="rId5"/>
    <p:sldId id="261" r:id="rId6"/>
  </p:sldIdLst>
  <p:sldSz cx="12192000" cy="6858000"/>
  <p:notesSz cx="6858000" cy="9144000"/>
  <p:embeddedFontLst>
    <p:embeddedFont>
      <p:font typeface="SamsungOne 800C" panose="020B0906030303020204" charset="0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SamsungOne 450C" panose="020B0506030303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7A"/>
    <a:srgbClr val="3094FF"/>
    <a:srgbClr val="5DCDFF"/>
    <a:srgbClr val="0071BC"/>
    <a:srgbClr val="A0E5FE"/>
    <a:srgbClr val="8864FF"/>
    <a:srgbClr val="00AFFF"/>
    <a:srgbClr val="F98413"/>
    <a:srgbClr val="CC5BAB"/>
    <a:srgbClr val="90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64727" autoAdjust="0"/>
  </p:normalViewPr>
  <p:slideViewPr>
    <p:cSldViewPr>
      <p:cViewPr varScale="1">
        <p:scale>
          <a:sx n="44" d="100"/>
          <a:sy n="44" d="100"/>
        </p:scale>
        <p:origin x="15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9" d="100"/>
          <a:sy n="119" d="100"/>
        </p:scale>
        <p:origin x="50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1406BB6-5334-4953-BCB4-54DAEFE15D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903E95-1E5D-4692-8AFB-ABDD9BA99C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06DFB-64CC-432F-B919-D87D3EC99E05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2811C9-CE33-40A5-9CF8-6C069BB47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E1CD07-8333-40C2-AE38-AD84A901FB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308B6-9DEA-4904-810B-229D3A1DEC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0236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D64DB-6921-4E89-BB57-DA51E8424924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9ED0C-BBFD-4690-9EF1-F32FDBA46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24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Основа</a:t>
            </a:r>
            <a:r>
              <a:rPr lang="ru-RU" baseline="0" dirty="0" smtClean="0"/>
              <a:t> приложения – это использование удаленной базы данных для хранения информации о тренировках в фитнес центре. Доступ к тренировкам у каждого пользователя приложением осуществляется через </a:t>
            </a:r>
            <a:r>
              <a:rPr lang="en-US" baseline="0" dirty="0" smtClean="0"/>
              <a:t>google</a:t>
            </a:r>
            <a:r>
              <a:rPr lang="ru-RU" baseline="0" dirty="0" smtClean="0"/>
              <a:t>-аккаунт (список </a:t>
            </a:r>
            <a:r>
              <a:rPr lang="ru-RU" baseline="0" smtClean="0"/>
              <a:t>тренировок у </a:t>
            </a:r>
            <a:r>
              <a:rPr lang="ru-RU" baseline="0" dirty="0" smtClean="0"/>
              <a:t>каждого пользователя индивидуальный)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9ED0C-BBFD-4690-9EF1-F32FDBA46F7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33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gradFill>
          <a:gsLst>
            <a:gs pos="6000">
              <a:schemeClr val="bg1"/>
            </a:gs>
            <a:gs pos="62000">
              <a:srgbClr val="5DCDFF"/>
            </a:gs>
            <a:gs pos="97000">
              <a:srgbClr val="8C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4B8210-E4A7-4FE5-9BA4-3474B681B8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38771" y="1002863"/>
            <a:ext cx="9354802" cy="526207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325F9ED-FB2E-4ADD-8962-42ED7470A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479" r="30931" b="31085"/>
          <a:stretch/>
        </p:blipFill>
        <p:spPr>
          <a:xfrm>
            <a:off x="3323205" y="0"/>
            <a:ext cx="886879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D5EE4-F580-40F4-BCB2-FA2D3F254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0518" y="1406419"/>
            <a:ext cx="5833281" cy="2227482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rgbClr val="00497A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2E705D-C962-41AC-853C-CF8433608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0518" y="3713056"/>
            <a:ext cx="5833281" cy="1828800"/>
          </a:xfr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rgbClr val="00497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5888C-A95E-4A1F-AA86-46AA5438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112B0F4B-37E6-4319-8F4B-24D1060A079B}" type="datetime1">
              <a:rPr lang="ru-RU" smtClean="0"/>
              <a:pPr/>
              <a:t>14.12.2021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BF629-A3BD-4A63-88E4-B4C92EA2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217BE-D2B2-4E46-A31E-05CD31E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7870AAFC-F658-4D4F-B37E-DA3BC9CB41D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CFBF183B-B98F-497F-9D31-BA26CF15B95F}"/>
              </a:ext>
            </a:extLst>
          </p:cNvPr>
          <p:cNvSpPr/>
          <p:nvPr userDrawn="1"/>
        </p:nvSpPr>
        <p:spPr>
          <a:xfrm rot="8100000">
            <a:off x="813790" y="1276789"/>
            <a:ext cx="443552" cy="443552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ый треугольник 13">
            <a:extLst>
              <a:ext uri="{FF2B5EF4-FFF2-40B4-BE49-F238E27FC236}">
                <a16:creationId xmlns:a16="http://schemas.microsoft.com/office/drawing/2014/main" id="{25A0F228-368F-4E72-AEFA-B8F7A2C64265}"/>
              </a:ext>
            </a:extLst>
          </p:cNvPr>
          <p:cNvSpPr/>
          <p:nvPr userDrawn="1"/>
        </p:nvSpPr>
        <p:spPr>
          <a:xfrm rot="13500000">
            <a:off x="4246229" y="1668722"/>
            <a:ext cx="627903" cy="627903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789CF102-F384-4159-BBA3-C403C20908A9}"/>
              </a:ext>
            </a:extLst>
          </p:cNvPr>
          <p:cNvSpPr/>
          <p:nvPr userDrawn="1"/>
        </p:nvSpPr>
        <p:spPr>
          <a:xfrm rot="13500000">
            <a:off x="241646" y="5444620"/>
            <a:ext cx="627903" cy="627903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ый треугольник 15">
            <a:extLst>
              <a:ext uri="{FF2B5EF4-FFF2-40B4-BE49-F238E27FC236}">
                <a16:creationId xmlns:a16="http://schemas.microsoft.com/office/drawing/2014/main" id="{AF8265A1-CAD2-4652-B16C-F2E19FD81F2F}"/>
              </a:ext>
            </a:extLst>
          </p:cNvPr>
          <p:cNvSpPr/>
          <p:nvPr userDrawn="1"/>
        </p:nvSpPr>
        <p:spPr>
          <a:xfrm rot="8100000">
            <a:off x="3490418" y="718813"/>
            <a:ext cx="340269" cy="340269"/>
          </a:xfrm>
          <a:prstGeom prst="rtTriangle">
            <a:avLst/>
          </a:prstGeom>
          <a:noFill/>
          <a:ln w="857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ый треугольник 16">
            <a:extLst>
              <a:ext uri="{FF2B5EF4-FFF2-40B4-BE49-F238E27FC236}">
                <a16:creationId xmlns:a16="http://schemas.microsoft.com/office/drawing/2014/main" id="{9B0330C4-C5DD-4328-9BC7-57E1A77F6C10}"/>
              </a:ext>
            </a:extLst>
          </p:cNvPr>
          <p:cNvSpPr/>
          <p:nvPr userDrawn="1"/>
        </p:nvSpPr>
        <p:spPr>
          <a:xfrm rot="8100000">
            <a:off x="3688713" y="5151587"/>
            <a:ext cx="340269" cy="340269"/>
          </a:xfrm>
          <a:prstGeom prst="rtTriangle">
            <a:avLst/>
          </a:prstGeom>
          <a:noFill/>
          <a:ln w="857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46B80265-DFAF-44E4-9B95-A2E492A32C17}"/>
              </a:ext>
            </a:extLst>
          </p:cNvPr>
          <p:cNvSpPr/>
          <p:nvPr userDrawn="1"/>
        </p:nvSpPr>
        <p:spPr>
          <a:xfrm>
            <a:off x="5853521" y="573125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>
            <a:gradFill>
              <a:gsLst>
                <a:gs pos="0">
                  <a:srgbClr val="00AFFF"/>
                </a:gs>
                <a:gs pos="100000">
                  <a:srgbClr val="8864FF"/>
                </a:gs>
              </a:gsLst>
              <a:lin ang="7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10C2B20E-A830-482D-9E71-F29AC39BF8FB}"/>
              </a:ext>
            </a:extLst>
          </p:cNvPr>
          <p:cNvSpPr/>
          <p:nvPr userDrawn="1"/>
        </p:nvSpPr>
        <p:spPr>
          <a:xfrm>
            <a:off x="1130668" y="3065167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70E281E6-C275-41B0-8148-CABD6541204F}"/>
              </a:ext>
            </a:extLst>
          </p:cNvPr>
          <p:cNvSpPr/>
          <p:nvPr userDrawn="1"/>
        </p:nvSpPr>
        <p:spPr>
          <a:xfrm>
            <a:off x="3245400" y="1510140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34925">
            <a:gradFill>
              <a:gsLst>
                <a:gs pos="0">
                  <a:srgbClr val="00AFFF"/>
                </a:gs>
                <a:gs pos="100000">
                  <a:srgbClr val="8864FF"/>
                </a:gs>
              </a:gsLst>
              <a:lin ang="7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C9933528-0DCA-4F7C-922E-4999CAAD3D5A}"/>
              </a:ext>
            </a:extLst>
          </p:cNvPr>
          <p:cNvSpPr/>
          <p:nvPr userDrawn="1"/>
        </p:nvSpPr>
        <p:spPr>
          <a:xfrm>
            <a:off x="1356679" y="5743968"/>
            <a:ext cx="556958" cy="75216"/>
          </a:xfrm>
          <a:custGeom>
            <a:avLst/>
            <a:gdLst>
              <a:gd name="connsiteX0" fmla="*/ 0 w 2122226"/>
              <a:gd name="connsiteY0" fmla="*/ 286603 h 286603"/>
              <a:gd name="connsiteX1" fmla="*/ 197892 w 2122226"/>
              <a:gd name="connsiteY1" fmla="*/ 6824 h 286603"/>
              <a:gd name="connsiteX2" fmla="*/ 470847 w 2122226"/>
              <a:gd name="connsiteY2" fmla="*/ 279779 h 286603"/>
              <a:gd name="connsiteX3" fmla="*/ 736978 w 2122226"/>
              <a:gd name="connsiteY3" fmla="*/ 13648 h 286603"/>
              <a:gd name="connsiteX4" fmla="*/ 975814 w 2122226"/>
              <a:gd name="connsiteY4" fmla="*/ 252484 h 286603"/>
              <a:gd name="connsiteX5" fmla="*/ 1228298 w 2122226"/>
              <a:gd name="connsiteY5" fmla="*/ 0 h 286603"/>
              <a:gd name="connsiteX6" fmla="*/ 1480782 w 2122226"/>
              <a:gd name="connsiteY6" fmla="*/ 252484 h 286603"/>
              <a:gd name="connsiteX7" fmla="*/ 1726442 w 2122226"/>
              <a:gd name="connsiteY7" fmla="*/ 6824 h 286603"/>
              <a:gd name="connsiteX8" fmla="*/ 1972102 w 2122226"/>
              <a:gd name="connsiteY8" fmla="*/ 252484 h 286603"/>
              <a:gd name="connsiteX9" fmla="*/ 2122226 w 2122226"/>
              <a:gd name="connsiteY9" fmla="*/ 20472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2226" h="286603">
                <a:moveTo>
                  <a:pt x="0" y="286603"/>
                </a:moveTo>
                <a:lnTo>
                  <a:pt x="197892" y="6824"/>
                </a:lnTo>
                <a:lnTo>
                  <a:pt x="470847" y="279779"/>
                </a:lnTo>
                <a:lnTo>
                  <a:pt x="736978" y="13648"/>
                </a:lnTo>
                <a:lnTo>
                  <a:pt x="975814" y="252484"/>
                </a:lnTo>
                <a:lnTo>
                  <a:pt x="1228298" y="0"/>
                </a:lnTo>
                <a:lnTo>
                  <a:pt x="1480782" y="252484"/>
                </a:lnTo>
                <a:lnTo>
                  <a:pt x="1726442" y="6824"/>
                </a:lnTo>
                <a:lnTo>
                  <a:pt x="1972102" y="252484"/>
                </a:lnTo>
                <a:lnTo>
                  <a:pt x="2122226" y="20472"/>
                </a:lnTo>
              </a:path>
            </a:pathLst>
          </a:custGeom>
          <a:noFill/>
          <a:ln w="476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Прямоугольный треугольник 21">
            <a:extLst>
              <a:ext uri="{FF2B5EF4-FFF2-40B4-BE49-F238E27FC236}">
                <a16:creationId xmlns:a16="http://schemas.microsoft.com/office/drawing/2014/main" id="{6C65F344-A574-4F02-91D3-07FC6E5B5033}"/>
              </a:ext>
            </a:extLst>
          </p:cNvPr>
          <p:cNvSpPr/>
          <p:nvPr userDrawn="1"/>
        </p:nvSpPr>
        <p:spPr>
          <a:xfrm rot="18900000">
            <a:off x="2386678" y="5706960"/>
            <a:ext cx="340269" cy="340269"/>
          </a:xfrm>
          <a:prstGeom prst="rtTriangle">
            <a:avLst/>
          </a:prstGeom>
          <a:noFill/>
          <a:ln w="8572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ый треугольник 22">
            <a:extLst>
              <a:ext uri="{FF2B5EF4-FFF2-40B4-BE49-F238E27FC236}">
                <a16:creationId xmlns:a16="http://schemas.microsoft.com/office/drawing/2014/main" id="{7B33F8A4-D60D-488E-81ED-86A3FE6D62E8}"/>
              </a:ext>
            </a:extLst>
          </p:cNvPr>
          <p:cNvSpPr/>
          <p:nvPr userDrawn="1"/>
        </p:nvSpPr>
        <p:spPr>
          <a:xfrm rot="18900000">
            <a:off x="4710131" y="5536795"/>
            <a:ext cx="443552" cy="443552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ый треугольник 23">
            <a:extLst>
              <a:ext uri="{FF2B5EF4-FFF2-40B4-BE49-F238E27FC236}">
                <a16:creationId xmlns:a16="http://schemas.microsoft.com/office/drawing/2014/main" id="{C4E599F6-5CBC-4551-BD6C-077F23AF3941}"/>
              </a:ext>
            </a:extLst>
          </p:cNvPr>
          <p:cNvSpPr/>
          <p:nvPr userDrawn="1"/>
        </p:nvSpPr>
        <p:spPr>
          <a:xfrm rot="18900000">
            <a:off x="7686638" y="5679449"/>
            <a:ext cx="284803" cy="288536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ый треугольник 24">
            <a:extLst>
              <a:ext uri="{FF2B5EF4-FFF2-40B4-BE49-F238E27FC236}">
                <a16:creationId xmlns:a16="http://schemas.microsoft.com/office/drawing/2014/main" id="{11E09F5D-4D01-4972-9F22-02A0248FF409}"/>
              </a:ext>
            </a:extLst>
          </p:cNvPr>
          <p:cNvSpPr/>
          <p:nvPr userDrawn="1"/>
        </p:nvSpPr>
        <p:spPr>
          <a:xfrm rot="18900000">
            <a:off x="11138348" y="5702654"/>
            <a:ext cx="284803" cy="288536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ый треугольник 25">
            <a:extLst>
              <a:ext uri="{FF2B5EF4-FFF2-40B4-BE49-F238E27FC236}">
                <a16:creationId xmlns:a16="http://schemas.microsoft.com/office/drawing/2014/main" id="{1F17356E-9932-4687-822B-7B46265456F4}"/>
              </a:ext>
            </a:extLst>
          </p:cNvPr>
          <p:cNvSpPr/>
          <p:nvPr userDrawn="1"/>
        </p:nvSpPr>
        <p:spPr>
          <a:xfrm rot="8100000">
            <a:off x="9141043" y="1166121"/>
            <a:ext cx="443552" cy="443552"/>
          </a:xfrm>
          <a:prstGeom prst="rtTriangle">
            <a:avLst/>
          </a:prstGeom>
          <a:noFill/>
          <a:ln w="8572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D42E46C-DE70-425F-81D8-30E2BDBFE2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0729" y="81421"/>
            <a:ext cx="2293709" cy="7603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3B8E78-A92A-4AAC-B03A-C5BFFB9B0D4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6458" y="116632"/>
            <a:ext cx="2342886" cy="7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74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 Слайд">
    <p:bg>
      <p:bgPr>
        <a:gradFill>
          <a:gsLst>
            <a:gs pos="0">
              <a:schemeClr val="bg1"/>
            </a:gs>
            <a:gs pos="38000">
              <a:srgbClr val="5DCDFF"/>
            </a:gs>
            <a:gs pos="64000">
              <a:srgbClr val="8C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865ADE-93B5-4588-8305-48B2BEC2FEEA}"/>
              </a:ext>
            </a:extLst>
          </p:cNvPr>
          <p:cNvSpPr/>
          <p:nvPr userDrawn="1"/>
        </p:nvSpPr>
        <p:spPr>
          <a:xfrm>
            <a:off x="75143" y="66438"/>
            <a:ext cx="12041715" cy="6725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25888C-A95E-4A1F-AA86-46AA5438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112B0F4B-37E6-4319-8F4B-24D1060A079B}" type="datetime1">
              <a:rPr lang="ru-RU" smtClean="0"/>
              <a:pPr/>
              <a:t>14.12.2021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3BF629-A3BD-4A63-88E4-B4C92EA2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217BE-D2B2-4E46-A31E-05CD31E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97A"/>
                </a:solidFill>
              </a:defRPr>
            </a:lvl1pPr>
          </a:lstStyle>
          <a:p>
            <a:fld id="{7870AAFC-F658-4D4F-B37E-DA3BC9CB41D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CFBF183B-B98F-497F-9D31-BA26CF15B95F}"/>
              </a:ext>
            </a:extLst>
          </p:cNvPr>
          <p:cNvSpPr/>
          <p:nvPr userDrawn="1"/>
        </p:nvSpPr>
        <p:spPr>
          <a:xfrm rot="8100000">
            <a:off x="463203" y="707191"/>
            <a:ext cx="184546" cy="182731"/>
          </a:xfrm>
          <a:prstGeom prst="rtTriangle">
            <a:avLst/>
          </a:prstGeom>
          <a:noFill/>
          <a:ln w="41275">
            <a:gradFill>
              <a:gsLst>
                <a:gs pos="0">
                  <a:srgbClr val="3094FF"/>
                </a:gs>
                <a:gs pos="100000">
                  <a:srgbClr val="905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ый треугольник 15">
            <a:extLst>
              <a:ext uri="{FF2B5EF4-FFF2-40B4-BE49-F238E27FC236}">
                <a16:creationId xmlns:a16="http://schemas.microsoft.com/office/drawing/2014/main" id="{AF8265A1-CAD2-4652-B16C-F2E19FD81F2F}"/>
              </a:ext>
            </a:extLst>
          </p:cNvPr>
          <p:cNvSpPr/>
          <p:nvPr userDrawn="1"/>
        </p:nvSpPr>
        <p:spPr>
          <a:xfrm rot="8100000">
            <a:off x="452221" y="237731"/>
            <a:ext cx="211818" cy="209736"/>
          </a:xfrm>
          <a:prstGeom prst="rtTriangle">
            <a:avLst/>
          </a:prstGeom>
          <a:noFill/>
          <a:ln w="41275">
            <a:gradFill>
              <a:gsLst>
                <a:gs pos="0">
                  <a:srgbClr val="CC5BAB"/>
                </a:gs>
                <a:gs pos="100000">
                  <a:srgbClr val="F9841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345522D5-2C20-4CF3-A8DA-DDA51379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03"/>
            <a:ext cx="8202474" cy="697717"/>
          </a:xfrm>
        </p:spPr>
        <p:txBody>
          <a:bodyPr/>
          <a:lstStyle>
            <a:lvl1pPr>
              <a:lnSpc>
                <a:spcPct val="70000"/>
              </a:lnSpc>
              <a:defRPr>
                <a:solidFill>
                  <a:srgbClr val="00497A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101BBA-814F-4A7F-8089-D205C47D75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36360" y="90687"/>
            <a:ext cx="2647231" cy="8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9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A2AC8-114A-46AC-B35B-396DBE58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DE726-AA14-4FAF-B5F3-2A3EFA0B1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82535"/>
            <a:ext cx="10515600" cy="489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FD4354-4778-468B-91C4-97249FCFD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B0392-6652-4E63-9185-19FE4105AD5C}" type="datetime1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F4A626-4F6C-42AB-8AFF-12301F581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200E71-06BC-408F-90F3-B595B2DBF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0AAFC-F658-4D4F-B37E-DA3BC9CB41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90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15A737-58F7-429E-8AEE-98941167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1410716"/>
            <a:ext cx="7176120" cy="40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35" b="19720"/>
          <a:stretch/>
        </p:blipFill>
        <p:spPr>
          <a:xfrm>
            <a:off x="4295800" y="3188583"/>
            <a:ext cx="7438444" cy="280831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FE8DF5-48AA-4EDF-BBD0-A87332A3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AAFC-F658-4D4F-B37E-DA3BC9CB41D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7F4C3FA-E086-44D7-AECF-AC3C2D11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631504" y="1628800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rgbClr val="00497A"/>
                </a:solidFill>
                <a:latin typeface="+mj-lt"/>
                <a:ea typeface="+mj-ea"/>
                <a:cs typeface="+mj-cs"/>
              </a:rPr>
              <a:t>FitHelper</a:t>
            </a:r>
            <a:endParaRPr lang="ru-RU" sz="7200" dirty="0">
              <a:solidFill>
                <a:srgbClr val="0049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5400" y="3669409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Самара, ГБОУ СО «Гимназия № 1 (Базовая школа РАН)»</a:t>
            </a:r>
          </a:p>
          <a:p>
            <a:pPr marL="355600"/>
            <a:r>
              <a:rPr lang="ru-RU" b="1" dirty="0" smtClean="0"/>
              <a:t>Фионина </a:t>
            </a:r>
            <a:r>
              <a:rPr lang="ru-RU" b="1" smtClean="0"/>
              <a:t>Л.Е</a:t>
            </a:r>
            <a:r>
              <a:rPr lang="ru-RU" b="1" smtClean="0"/>
              <a:t>.</a:t>
            </a:r>
            <a:endParaRPr 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429452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AAFC-F658-4D4F-B37E-DA3BC9CB41D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приложения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r="73004" b="40159"/>
          <a:stretch/>
        </p:blipFill>
        <p:spPr>
          <a:xfrm>
            <a:off x="253220" y="1340767"/>
            <a:ext cx="1810331" cy="33426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63498" t="57136"/>
          <a:stretch/>
        </p:blipFill>
        <p:spPr>
          <a:xfrm>
            <a:off x="9036374" y="3809075"/>
            <a:ext cx="2953544" cy="2889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23592" y="1484784"/>
            <a:ext cx="36724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Хранение комплекса упражнений в виде собственных тренировок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Структурирование тренировок по нужному признаку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Изменение режима тренировки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Удобное редактирование тренировок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8" name="Правая фигурная скобка 7"/>
          <p:cNvSpPr/>
          <p:nvPr/>
        </p:nvSpPr>
        <p:spPr>
          <a:xfrm>
            <a:off x="5735960" y="1244624"/>
            <a:ext cx="504056" cy="3342641"/>
          </a:xfrm>
          <a:prstGeom prst="rightBrace">
            <a:avLst>
              <a:gd name="adj1" fmla="val 124759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27624" t="2946" r="26871" b="4223"/>
          <a:stretch/>
        </p:blipFill>
        <p:spPr>
          <a:xfrm>
            <a:off x="7176121" y="1124744"/>
            <a:ext cx="1800200" cy="36724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22"/>
          <a:stretch/>
        </p:blipFill>
        <p:spPr>
          <a:xfrm>
            <a:off x="7274483" y="1450113"/>
            <a:ext cx="1557821" cy="29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2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55440" y="248021"/>
            <a:ext cx="8202474" cy="697717"/>
          </a:xfrm>
        </p:spPr>
        <p:txBody>
          <a:bodyPr/>
          <a:lstStyle/>
          <a:p>
            <a:r>
              <a:rPr lang="ru-RU" dirty="0" smtClean="0"/>
              <a:t>Основные классы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1344" y="1412776"/>
            <a:ext cx="52565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B050"/>
                </a:solidFill>
              </a:rPr>
              <a:t>// Класс </a:t>
            </a:r>
            <a:r>
              <a:rPr lang="ru-RU" b="1" dirty="0" smtClean="0">
                <a:solidFill>
                  <a:srgbClr val="00B050"/>
                </a:solidFill>
              </a:rPr>
              <a:t>Упражнение</a:t>
            </a:r>
            <a:r>
              <a:rPr lang="ru-RU" dirty="0" smtClean="0">
                <a:solidFill>
                  <a:srgbClr val="00B050"/>
                </a:solidFill>
              </a:rPr>
              <a:t>, содержащий его название,</a:t>
            </a:r>
          </a:p>
          <a:p>
            <a:r>
              <a:rPr lang="ru-RU" dirty="0" smtClean="0">
                <a:solidFill>
                  <a:srgbClr val="00B050"/>
                </a:solidFill>
              </a:rPr>
              <a:t>// количество подходов, кол-во повторений и вес</a:t>
            </a:r>
          </a:p>
          <a:p>
            <a:endParaRPr lang="ru-RU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  <a:latin typeface="JetBrains Mono"/>
              </a:rPr>
              <a:t>Exercise</a:t>
            </a:r>
            <a:r>
              <a:rPr lang="en-US" altLang="ru-RU" dirty="0" smtClean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 smtClean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val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871094"/>
                </a:solidFill>
                <a:latin typeface="JetBrains Mono"/>
              </a:rPr>
              <a:t>name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? =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null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   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var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871094"/>
                </a:solidFill>
                <a:latin typeface="JetBrains Mono"/>
              </a:rPr>
              <a:t>numberOfSets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Int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? =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null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   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var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871094"/>
                </a:solidFill>
                <a:latin typeface="JetBrains Mono"/>
              </a:rPr>
              <a:t>numberOfReps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Int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? =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null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   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var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871094"/>
                </a:solidFill>
                <a:latin typeface="JetBrains Mono"/>
              </a:rPr>
              <a:t>weight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Int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? =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null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 {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/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override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627A"/>
                </a:solidFill>
                <a:latin typeface="JetBrains Mono"/>
              </a:rPr>
              <a:t>toString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():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871094"/>
                </a:solidFill>
                <a:latin typeface="JetBrains Mono"/>
              </a:rPr>
              <a:t>name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!!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 smtClean="0">
                <a:solidFill>
                  <a:srgbClr val="080808"/>
                </a:solidFill>
                <a:latin typeface="JetBrains Mono"/>
              </a:rPr>
              <a:t>}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/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}</a:t>
            </a:r>
            <a:endParaRPr lang="ru-RU" altLang="ru-RU" sz="4000" dirty="0">
              <a:latin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85506" y="1392537"/>
            <a:ext cx="61271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// Класс </a:t>
            </a:r>
            <a:r>
              <a:rPr lang="ru-RU" b="1" dirty="0" smtClean="0">
                <a:solidFill>
                  <a:srgbClr val="00B050"/>
                </a:solidFill>
              </a:rPr>
              <a:t>Тренировка</a:t>
            </a:r>
            <a:r>
              <a:rPr lang="ru-RU" dirty="0" smtClean="0">
                <a:solidFill>
                  <a:srgbClr val="00B050"/>
                </a:solidFill>
              </a:rPr>
              <a:t>, </a:t>
            </a:r>
            <a:r>
              <a:rPr lang="ru-RU" dirty="0">
                <a:solidFill>
                  <a:srgbClr val="00B050"/>
                </a:solidFill>
              </a:rPr>
              <a:t>содержащей в себе коллекцию </a:t>
            </a:r>
            <a:r>
              <a:rPr lang="ru-RU" dirty="0" smtClean="0">
                <a:solidFill>
                  <a:srgbClr val="00B050"/>
                </a:solidFill>
              </a:rPr>
              <a:t>с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//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00B050"/>
                </a:solidFill>
              </a:rPr>
              <a:t>объектами класса "</a:t>
            </a:r>
            <a:r>
              <a:rPr lang="en-US" dirty="0">
                <a:solidFill>
                  <a:srgbClr val="00B050"/>
                </a:solidFill>
              </a:rPr>
              <a:t>Exercise"</a:t>
            </a:r>
          </a:p>
          <a:p>
            <a:pPr lvl="0"/>
            <a:endParaRPr lang="en-US" altLang="ru-RU" dirty="0" smtClean="0">
              <a:solidFill>
                <a:srgbClr val="0033B3"/>
              </a:solidFill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 smtClean="0">
                <a:solidFill>
                  <a:srgbClr val="000000"/>
                </a:solidFill>
                <a:latin typeface="JetBrains Mono"/>
              </a:rPr>
              <a:t>Workout</a:t>
            </a:r>
            <a:r>
              <a:rPr lang="en-US" altLang="ru-RU" dirty="0" smtClean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 smtClean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var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871094"/>
                </a:solidFill>
                <a:latin typeface="JetBrains Mono"/>
              </a:rPr>
              <a:t>name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?,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var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871094"/>
                </a:solidFill>
                <a:latin typeface="JetBrains Mono"/>
              </a:rPr>
              <a:t>exerciseList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MutableList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&lt;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Exercise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&gt;?) {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constructor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() :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this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null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null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/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627A"/>
                </a:solidFill>
                <a:latin typeface="JetBrains Mono"/>
              </a:rPr>
              <a:t>addExercise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exercise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Exercise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){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dirty="0" err="1">
                <a:solidFill>
                  <a:srgbClr val="871094"/>
                </a:solidFill>
                <a:latin typeface="JetBrains Mono"/>
              </a:rPr>
              <a:t>exerciseList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!!.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add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exercise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/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override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fun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00627A"/>
                </a:solidFill>
                <a:latin typeface="JetBrains Mono"/>
              </a:rPr>
              <a:t>hashCode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(): </a:t>
            </a:r>
            <a:r>
              <a:rPr lang="ru-RU" altLang="ru-RU" dirty="0" err="1">
                <a:solidFill>
                  <a:srgbClr val="000000"/>
                </a:solidFill>
                <a:latin typeface="JetBrains Mono"/>
              </a:rPr>
              <a:t>Int</a:t>
            </a:r>
            <a:r>
              <a:rPr lang="ru-RU" altLang="ru-RU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dirty="0" err="1">
                <a:solidFill>
                  <a:srgbClr val="871094"/>
                </a:solidFill>
                <a:latin typeface="JetBrains Mono"/>
              </a:rPr>
              <a:t>name</a:t>
            </a:r>
            <a:r>
              <a:rPr lang="ru-RU" altLang="ru-RU" dirty="0" err="1">
                <a:solidFill>
                  <a:srgbClr val="080808"/>
                </a:solidFill>
                <a:latin typeface="JetBrains Mono"/>
              </a:rPr>
              <a:t>.</a:t>
            </a:r>
            <a:r>
              <a:rPr lang="ru-RU" altLang="ru-RU" i="1" dirty="0" err="1">
                <a:solidFill>
                  <a:srgbClr val="00627A"/>
                </a:solidFill>
                <a:latin typeface="JetBrains Mono"/>
              </a:rPr>
              <a:t>hashCode</a:t>
            </a: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    }</a:t>
            </a:r>
            <a:br>
              <a:rPr lang="ru-RU" altLang="ru-RU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dirty="0">
                <a:solidFill>
                  <a:srgbClr val="080808"/>
                </a:solidFill>
                <a:latin typeface="JetBrains Mono"/>
              </a:rPr>
              <a:t>}</a:t>
            </a:r>
            <a:endParaRPr lang="ru-RU" altLang="ru-RU" sz="40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216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Экраны приложения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926" y="1052736"/>
            <a:ext cx="2597757" cy="5400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230" y="1052736"/>
            <a:ext cx="2597757" cy="5400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534" y="1052736"/>
            <a:ext cx="2665231" cy="54006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4312" y="1052736"/>
            <a:ext cx="263106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872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Тонкие сплошные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130</Words>
  <Application>Microsoft Office PowerPoint</Application>
  <PresentationFormat>Широкоэкранный</PresentationFormat>
  <Paragraphs>22</Paragraphs>
  <Slides>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SamsungOne 800C</vt:lpstr>
      <vt:lpstr>Calibri</vt:lpstr>
      <vt:lpstr>JetBrains Mono</vt:lpstr>
      <vt:lpstr>SamsungOne 450C</vt:lpstr>
      <vt:lpstr>Arial</vt:lpstr>
      <vt:lpstr>Тема Office</vt:lpstr>
      <vt:lpstr>Презентация PowerPoint</vt:lpstr>
      <vt:lpstr>Презентация PowerPoint</vt:lpstr>
      <vt:lpstr>Идея приложения</vt:lpstr>
      <vt:lpstr>Основные классы</vt:lpstr>
      <vt:lpstr>Экраны приложения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IT Academy Kotlin Course</dc:title>
  <dc:creator>Roman Lesovoy</dc:creator>
  <cp:lastModifiedBy>Samsung Teacher</cp:lastModifiedBy>
  <cp:revision>37</cp:revision>
  <dcterms:created xsi:type="dcterms:W3CDTF">2020-10-18T13:39:56Z</dcterms:created>
  <dcterms:modified xsi:type="dcterms:W3CDTF">2021-12-14T10:58:20Z</dcterms:modified>
</cp:coreProperties>
</file>